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2" r:id="rId1"/>
  </p:sldMasterIdLst>
  <p:notesMasterIdLst>
    <p:notesMasterId r:id="rId3"/>
  </p:notesMasterIdLst>
  <p:sldIdLst>
    <p:sldId id="257" r:id="rId2"/>
  </p:sldIdLst>
  <p:sldSz cx="6858000" cy="9144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idata" initials="E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2862" y="10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4-05-27T14:37:47.687" idx="1">
    <p:pos x="22" y="16"/>
    <p:text>program ön kapak (60 adet) A5 boyutlarında, renkli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174C60-D3DA-47A5-AA5A-158CE14A80D0}" type="datetimeFigureOut">
              <a:rPr lang="tr-TR" smtClean="0"/>
              <a:t>15/09/2026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6287AE-6B81-4F64-BC88-217E7D38F4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5094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C651FA7-8BFB-4774-A5F8-9285A4C85E25}" type="slidenum">
              <a:rPr lang="tr-TR" altLang="tr-TR" smtClean="0"/>
              <a:pPr/>
              <a:t>1</a:t>
            </a:fld>
            <a:endParaRPr lang="tr-TR" altLang="tr-TR" smtClean="0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900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857250" y="1496484"/>
            <a:ext cx="5143500" cy="3183467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3BF08-E28A-4284-979D-4C8DD6BEBA53}" type="datetimeFigureOut">
              <a:rPr lang="tr-TR" smtClean="0"/>
              <a:t>15/09/2026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BF3E0-5287-46D9-A83B-343A1333E8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1345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3BF08-E28A-4284-979D-4C8DD6BEBA53}" type="datetimeFigureOut">
              <a:rPr lang="tr-TR" smtClean="0"/>
              <a:t>15/09/2026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BF3E0-5287-46D9-A83B-343A1333E8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5215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4907756" y="486834"/>
            <a:ext cx="1478756" cy="7749117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71487" y="486834"/>
            <a:ext cx="4350544" cy="77491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3BF08-E28A-4284-979D-4C8DD6BEBA53}" type="datetimeFigureOut">
              <a:rPr lang="tr-TR" smtClean="0"/>
              <a:t>15/09/2026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BF3E0-5287-46D9-A83B-343A1333E8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1830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3BF08-E28A-4284-979D-4C8DD6BEBA53}" type="datetimeFigureOut">
              <a:rPr lang="tr-TR" smtClean="0"/>
              <a:t>15/09/2026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BF3E0-5287-46D9-A83B-343A1333E8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4128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67916" y="2279652"/>
            <a:ext cx="5915025" cy="3803649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67916" y="6119285"/>
            <a:ext cx="5915025" cy="2000249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3BF08-E28A-4284-979D-4C8DD6BEBA53}" type="datetimeFigureOut">
              <a:rPr lang="tr-TR" smtClean="0"/>
              <a:t>15/09/2026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BF3E0-5287-46D9-A83B-343A1333E8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5455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3BF08-E28A-4284-979D-4C8DD6BEBA53}" type="datetimeFigureOut">
              <a:rPr lang="tr-TR" smtClean="0"/>
              <a:t>15/09/2026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BF3E0-5287-46D9-A83B-343A1333E8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2184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72381" y="486834"/>
            <a:ext cx="5915025" cy="176741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3BF08-E28A-4284-979D-4C8DD6BEBA53}" type="datetimeFigureOut">
              <a:rPr lang="tr-TR" smtClean="0"/>
              <a:t>15/09/2026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BF3E0-5287-46D9-A83B-343A1333E8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747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3BF08-E28A-4284-979D-4C8DD6BEBA53}" type="datetimeFigureOut">
              <a:rPr lang="tr-TR" smtClean="0"/>
              <a:t>15/09/2026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BF3E0-5287-46D9-A83B-343A1333E8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9258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3BF08-E28A-4284-979D-4C8DD6BEBA53}" type="datetimeFigureOut">
              <a:rPr lang="tr-TR" smtClean="0"/>
              <a:t>15/09/2026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BF3E0-5287-46D9-A83B-343A1333E8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600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3" cy="21336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915543" y="1316567"/>
            <a:ext cx="3471863" cy="6498167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3" cy="508211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3BF08-E28A-4284-979D-4C8DD6BEBA53}" type="datetimeFigureOut">
              <a:rPr lang="tr-TR" smtClean="0"/>
              <a:t>15/09/2026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BF3E0-5287-46D9-A83B-343A1333E8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6848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3" cy="21336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2915543" y="1316567"/>
            <a:ext cx="3471863" cy="6498167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3" cy="508211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3BF08-E28A-4284-979D-4C8DD6BEBA53}" type="datetimeFigureOut">
              <a:rPr lang="tr-TR" smtClean="0"/>
              <a:t>15/09/2026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BF3E0-5287-46D9-A83B-343A1333E8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5893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71488" y="486834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71488" y="8475134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C3BF08-E28A-4284-979D-4C8DD6BEBA53}" type="datetimeFigureOut">
              <a:rPr lang="tr-TR" smtClean="0"/>
              <a:t>15/09/2026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2271713" y="8475134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4843463" y="8475134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BBF3E0-5287-46D9-A83B-343A1333E8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7515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 Box 14"/>
          <p:cNvSpPr txBox="1">
            <a:spLocks noChangeArrowheads="1"/>
          </p:cNvSpPr>
          <p:nvPr/>
        </p:nvSpPr>
        <p:spPr bwMode="auto">
          <a:xfrm>
            <a:off x="1484314" y="900113"/>
            <a:ext cx="11525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tr-TR" altLang="tr-TR"/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1557339" y="685800"/>
            <a:ext cx="5300662" cy="1720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tr-TR" altLang="tr-TR" b="1" dirty="0">
                <a:latin typeface="Albertus"/>
              </a:rPr>
              <a:t>	    </a:t>
            </a:r>
            <a:endParaRPr lang="tr-TR" altLang="tr-TR" b="1" dirty="0" smtClean="0">
              <a:latin typeface="Albertus"/>
            </a:endParaRP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tr-TR" altLang="tr-TR" b="1" dirty="0" smtClean="0">
                <a:latin typeface="Albertus"/>
              </a:rPr>
              <a:t> </a:t>
            </a:r>
            <a:r>
              <a:rPr lang="tr-TR" altLang="tr-TR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lbertus"/>
              </a:rPr>
              <a:t>DENEY HAYVANLARI 	               	    UYGULAMA VE ETİK </a:t>
            </a:r>
            <a:r>
              <a:rPr lang="tr-TR" altLang="tr-TR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lbertus"/>
              </a:rPr>
              <a:t>KURSU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tr-TR" altLang="tr-TR" sz="2000" b="1">
                <a:solidFill>
                  <a:srgbClr val="ED46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"/>
              </a:rPr>
              <a:t>	</a:t>
            </a:r>
            <a:r>
              <a:rPr lang="tr-TR" altLang="tr-TR" sz="2000" b="1" smtClean="0">
                <a:solidFill>
                  <a:srgbClr val="ED460B"/>
                </a:solidFill>
                <a:latin typeface="Albertus"/>
              </a:rPr>
              <a:t>01-10 Aralık </a:t>
            </a:r>
            <a:r>
              <a:rPr lang="tr-TR" altLang="tr-TR" sz="2000" b="1" dirty="0" smtClean="0">
                <a:solidFill>
                  <a:srgbClr val="ED460B"/>
                </a:solidFill>
                <a:latin typeface="Albertus"/>
              </a:rPr>
              <a:t>2026</a:t>
            </a:r>
            <a:endParaRPr lang="tr-TR" altLang="tr-TR" sz="2000" b="1" dirty="0">
              <a:solidFill>
                <a:srgbClr val="ED460B"/>
              </a:solidFill>
              <a:latin typeface="Albertus"/>
            </a:endParaRP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1241812" y="194895"/>
            <a:ext cx="269124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5400" b="1" dirty="0">
                <a:solidFill>
                  <a:srgbClr val="ED460B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altLang="tr-TR" sz="4800" b="1" dirty="0" smtClean="0">
                <a:solidFill>
                  <a:srgbClr val="ED460B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XXXIX.</a:t>
            </a:r>
            <a:endParaRPr lang="tr-TR" altLang="tr-TR" sz="5300" b="1" dirty="0">
              <a:solidFill>
                <a:srgbClr val="ED460B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25" y="723387"/>
            <a:ext cx="865188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40993" y="2123728"/>
            <a:ext cx="6624736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400" dirty="0" smtClean="0">
                <a:latin typeface="Calibri" panose="020F0502020204030204" pitchFamily="34" charset="0"/>
                <a:cs typeface="Arial" panose="020B0604020202020204" pitchFamily="34" charset="0"/>
              </a:rPr>
              <a:t>    </a:t>
            </a:r>
            <a:r>
              <a:rPr lang="tr-TR" sz="1400" dirty="0" smtClean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tr-TR" sz="1400" dirty="0" smtClean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1400" b="0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Bu programın amacı, deney hayvanları ile yapılacak olan bilimsel araştırma, test, sağlık hizmetleri uygulamaları, eğitim-öğretim ve yayın gibi temel etkinliklerde yer alacak kişilerin kullanılacak yöntem ve materyaller ile ilgili etik standartları uygulayabilecek ve etik ilkeler doğrultusunda çalışacak ehliyete sahip olmalarının sağlanmasıdır. </a:t>
            </a:r>
          </a:p>
          <a:p>
            <a:pPr algn="just"/>
            <a:r>
              <a:rPr lang="tr-TR" sz="1400" b="0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A Kategori Araştırmacılara Deney Hayvanları ile çalışırken uymaları gereken mevzuat, etik kurallar, hayvanların anatomi, fizyoloji, histolojileri ve biyokimyasal özellikleri gibi derslerin yanı sıra, hastalıkları, bakım besleme,</a:t>
            </a:r>
            <a:r>
              <a:rPr lang="tr-TR" sz="1400" b="0" i="0" u="none" strike="noStrike" dirty="0" smtClean="0">
                <a:latin typeface="Calibri" panose="020F0502020204030204" pitchFamily="34" charset="0"/>
                <a:cs typeface="Arial" panose="020B0604020202020204" pitchFamily="34" charset="0"/>
              </a:rPr>
              <a:t> temizlik</a:t>
            </a:r>
            <a:r>
              <a:rPr lang="tr-TR" sz="1400" b="0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 ve üremeleri ile ilgili bilgiler, temel ve özel çalışma modelleri ile denemelerde uygulanan yöntemler uygulamalı olarak verilecektir. Kurs eğitimi sırasında fare, </a:t>
            </a:r>
            <a:r>
              <a:rPr lang="tr-TR" sz="1400" b="0" i="0" u="none" strike="noStrike" baseline="0" dirty="0" err="1" smtClean="0">
                <a:latin typeface="Calibri" panose="020F0502020204030204" pitchFamily="34" charset="0"/>
                <a:cs typeface="Arial" panose="020B0604020202020204" pitchFamily="34" charset="0"/>
              </a:rPr>
              <a:t>rat</a:t>
            </a:r>
            <a:r>
              <a:rPr lang="tr-TR" sz="1400" b="0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, kobay, tavşan kullanılacaktır. </a:t>
            </a:r>
          </a:p>
          <a:p>
            <a:pPr algn="just"/>
            <a:r>
              <a:rPr lang="tr-TR" sz="1400" dirty="0" smtClean="0">
                <a:latin typeface="Calibri" panose="020F0502020204030204" pitchFamily="34" charset="0"/>
                <a:cs typeface="Arial" panose="020B0604020202020204" pitchFamily="34" charset="0"/>
              </a:rPr>
              <a:t>10</a:t>
            </a:r>
            <a:r>
              <a:rPr lang="tr-TR" sz="1400" b="0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 gün sürecek olan </a:t>
            </a:r>
            <a:r>
              <a:rPr lang="tr-TR" sz="1400" b="1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A,</a:t>
            </a:r>
            <a:r>
              <a:rPr lang="tr-TR" sz="1400" b="0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400" b="1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Kategorisi</a:t>
            </a:r>
            <a:r>
              <a:rPr lang="tr-TR" sz="1400" b="0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 eğitim programı 40 saat teorik (çevrim içi) ve </a:t>
            </a:r>
            <a:r>
              <a:rPr lang="tr-TR" sz="1400" dirty="0" smtClean="0">
                <a:latin typeface="Calibri" panose="020F0502020204030204" pitchFamily="34" charset="0"/>
                <a:cs typeface="Arial" panose="020B0604020202020204" pitchFamily="34" charset="0"/>
              </a:rPr>
              <a:t>35</a:t>
            </a:r>
            <a:r>
              <a:rPr lang="tr-TR" sz="1400" b="0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 saat pratik olmak üzere toplam </a:t>
            </a:r>
            <a:r>
              <a:rPr lang="tr-TR" sz="1400" dirty="0" smtClean="0">
                <a:latin typeface="Calibri" panose="020F0502020204030204" pitchFamily="34" charset="0"/>
                <a:cs typeface="Arial" panose="020B0604020202020204" pitchFamily="34" charset="0"/>
              </a:rPr>
              <a:t>75</a:t>
            </a:r>
            <a:r>
              <a:rPr lang="tr-TR" sz="1400" b="0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 saattir. Deney hayvanları kullanım sertifikası eğitim programlarında derslerin %80’ine devam etmek zorunludur.</a:t>
            </a:r>
            <a:r>
              <a:rPr lang="tr-TR" sz="1400" b="0" i="0" u="none" strike="noStrike" dirty="0" smtClean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400" b="0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Kursiyerlerin başarılı sayılabilmeleri için kursun sonunda girdikleri teorik ve pratik sınavlardan 100 üzerinden en az 70 ve üzeri puan almaları gerekmektedir. Başarılı olanlar “</a:t>
            </a:r>
            <a:r>
              <a:rPr lang="tr-TR" sz="1400" b="1" i="1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Deney Hayvanı Kullanım Sertifikası</a:t>
            </a:r>
            <a:r>
              <a:rPr lang="tr-TR" sz="1400" b="0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” (</a:t>
            </a:r>
            <a:r>
              <a:rPr lang="tr-TR" sz="1400" b="0" i="0" u="none" strike="noStrike" baseline="0" dirty="0" err="1" smtClean="0">
                <a:latin typeface="Calibri" panose="020F0502020204030204" pitchFamily="34" charset="0"/>
                <a:cs typeface="Arial" panose="020B0604020202020204" pitchFamily="34" charset="0"/>
              </a:rPr>
              <a:t>Rat,Fare,Kobay</a:t>
            </a:r>
            <a:r>
              <a:rPr lang="tr-TR" sz="1400" b="0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 ve Tavşan</a:t>
            </a:r>
            <a:r>
              <a:rPr lang="tr-TR" sz="1400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400" dirty="0" smtClean="0">
                <a:latin typeface="Calibri" panose="020F0502020204030204" pitchFamily="34" charset="0"/>
                <a:cs typeface="Arial" panose="020B0604020202020204" pitchFamily="34" charset="0"/>
              </a:rPr>
              <a:t>da kullanılmak üzere) </a:t>
            </a:r>
            <a:r>
              <a:rPr lang="tr-TR" sz="1400" b="0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almaya hak kazanacaklardır. </a:t>
            </a:r>
          </a:p>
          <a:p>
            <a:pPr algn="just"/>
            <a:r>
              <a:rPr lang="tr-TR" sz="1400" b="1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 Kimler Katılabilir: </a:t>
            </a:r>
            <a:r>
              <a:rPr lang="tr-TR" sz="1400" b="0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Deney hayvanı kullanarak her türlü eğitim, araştırma, uygulama ve test yapmak isteyen veya bu programların yapılmasında deney hayvanlarına dokunarak ve gözlemleyerek katkıda bulunan araştırmacılar, akademik, sağlık</a:t>
            </a:r>
            <a:r>
              <a:rPr lang="tr-TR" sz="1400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400" dirty="0" smtClean="0">
                <a:latin typeface="Calibri" panose="020F0502020204030204" pitchFamily="34" charset="0"/>
                <a:cs typeface="Arial" panose="020B0604020202020204" pitchFamily="34" charset="0"/>
              </a:rPr>
              <a:t>teknikerleri</a:t>
            </a:r>
            <a:r>
              <a:rPr lang="tr-TR" sz="1400" b="0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 deney hayvanı kullanıcısı olarak kabul edilir</a:t>
            </a:r>
            <a:r>
              <a:rPr lang="tr-TR" sz="1400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400" dirty="0" smtClean="0">
                <a:latin typeface="Calibri" panose="020F0502020204030204" pitchFamily="34" charset="0"/>
                <a:cs typeface="Arial" panose="020B0604020202020204" pitchFamily="34" charset="0"/>
              </a:rPr>
              <a:t>ve katılım sağlayabilirler.</a:t>
            </a:r>
            <a:endParaRPr lang="tr-TR" sz="1400" b="0" i="0" u="none" strike="noStrike" baseline="0" dirty="0" smtClean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fi-FI" sz="1400" b="1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Kurs Tarihleri: </a:t>
            </a:r>
            <a:r>
              <a:rPr lang="tr-TR" sz="1400" dirty="0" smtClean="0">
                <a:latin typeface="Calibri" panose="020F0502020204030204" pitchFamily="34" charset="0"/>
                <a:cs typeface="Arial" panose="020B0604020202020204" pitchFamily="34" charset="0"/>
              </a:rPr>
              <a:t>01-10 Aralık 2026</a:t>
            </a:r>
            <a:endParaRPr lang="tr-TR" sz="1400" b="1" i="0" u="none" strike="noStrike" dirty="0" smtClean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1400" b="1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Teorik Dersler :  </a:t>
            </a:r>
            <a:r>
              <a:rPr lang="tr-TR" sz="1400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GÜDAM ve GÜ</a:t>
            </a:r>
            <a:r>
              <a:rPr lang="tr-TR" sz="1400" i="0" u="none" strike="noStrike" dirty="0" smtClean="0">
                <a:latin typeface="Calibri" panose="020F0502020204030204" pitchFamily="34" charset="0"/>
                <a:cs typeface="Arial" panose="020B0604020202020204" pitchFamily="34" charset="0"/>
              </a:rPr>
              <a:t> Uzaktan Eğitim Merkezi (GUZEM) </a:t>
            </a:r>
            <a:r>
              <a:rPr lang="tr-TR" sz="1400" dirty="0" smtClean="0">
                <a:latin typeface="Calibri" panose="020F0502020204030204" pitchFamily="34" charset="0"/>
                <a:cs typeface="Arial" panose="020B0604020202020204" pitchFamily="34" charset="0"/>
              </a:rPr>
              <a:t>iş birliğiyle</a:t>
            </a:r>
            <a:r>
              <a:rPr lang="tr-TR" sz="1400" i="0" u="none" strike="noStrike" dirty="0" smtClean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400" dirty="0" smtClean="0">
                <a:latin typeface="Calibri" panose="020F0502020204030204" pitchFamily="34" charset="0"/>
                <a:cs typeface="Arial" panose="020B0604020202020204" pitchFamily="34" charset="0"/>
              </a:rPr>
              <a:t>Çevrim İçi </a:t>
            </a:r>
            <a:r>
              <a:rPr lang="tr-TR" sz="1400" b="0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 olarak yapılacaktır.</a:t>
            </a:r>
          </a:p>
          <a:p>
            <a:pPr algn="just"/>
            <a:r>
              <a:rPr lang="tr-TR" sz="1400" b="1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Uygulama Dersleri ve Sınav :</a:t>
            </a:r>
            <a:r>
              <a:rPr lang="tr-TR" sz="1400" b="0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 Gazi Üniversitesi Laboratuvar Hayvanları Yetiştirme ve Deneysel Araştırmalar Merkezi’nde yapılacaktır. </a:t>
            </a:r>
            <a:endParaRPr lang="tr-TR" sz="1400" b="1" i="0" u="none" strike="noStrike" baseline="0" dirty="0" smtClean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1400" b="1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Kurs Ücretleri </a:t>
            </a:r>
            <a:r>
              <a:rPr lang="tr-TR" sz="14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 A Kategori: </a:t>
            </a:r>
            <a:r>
              <a:rPr lang="tr-TR" sz="1400" dirty="0" smtClean="0">
                <a:latin typeface="Calibri" panose="020F0502020204030204" pitchFamily="34" charset="0"/>
                <a:cs typeface="Arial" panose="020B0604020202020204" pitchFamily="34" charset="0"/>
              </a:rPr>
              <a:t>9.000,00 TL KDV Dahil</a:t>
            </a:r>
            <a:endParaRPr lang="tr-TR" sz="14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1400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Kontenjan</a:t>
            </a:r>
            <a:r>
              <a:rPr lang="tr-TR" sz="1400" dirty="0" smtClean="0">
                <a:latin typeface="Calibri" panose="020F0502020204030204" pitchFamily="34" charset="0"/>
                <a:cs typeface="Arial" panose="020B0604020202020204" pitchFamily="34" charset="0"/>
              </a:rPr>
              <a:t>ımız Sınırlı Sayıdadır. </a:t>
            </a:r>
            <a:endParaRPr lang="tr-TR" sz="1400" i="0" u="none" strike="noStrike" baseline="0" dirty="0" smtClean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1400" b="1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Kayıt işlemleri</a:t>
            </a:r>
            <a:r>
              <a:rPr lang="tr-TR" sz="1400" b="1" i="0" u="none" strike="noStrike" dirty="0" smtClean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400" b="1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G</a:t>
            </a:r>
            <a:r>
              <a:rPr lang="tr-TR" sz="14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azi Üniversitesi Uzaktan Eğitim </a:t>
            </a:r>
            <a:r>
              <a:rPr lang="tr-TR" sz="1400" b="1" dirty="0">
                <a:latin typeface="Calibri" panose="020F0502020204030204" pitchFamily="34" charset="0"/>
                <a:cs typeface="Arial" panose="020B0604020202020204" pitchFamily="34" charset="0"/>
              </a:rPr>
              <a:t>Merkezi GUZEM Web Sitesi üzerinden Eğitimler bölümünden </a:t>
            </a:r>
            <a:r>
              <a:rPr lang="tr-TR" sz="14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yapılacaktır. Kayıt ile ilgili bilgi için telefon </a:t>
            </a:r>
            <a:r>
              <a:rPr lang="tr-TR" sz="1400" dirty="0">
                <a:latin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tr-TR" sz="1400" dirty="0" smtClean="0">
                <a:latin typeface="Calibri" panose="020F0502020204030204" pitchFamily="34" charset="0"/>
                <a:cs typeface="Arial" panose="020B0604020202020204" pitchFamily="34" charset="0"/>
              </a:rPr>
              <a:t>0312 202 82 00</a:t>
            </a:r>
          </a:p>
          <a:p>
            <a:pPr algn="just"/>
            <a:r>
              <a:rPr lang="tr-TR" sz="14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Bilgi için : </a:t>
            </a:r>
            <a:r>
              <a:rPr lang="tr-TR" sz="1400" dirty="0" smtClean="0">
                <a:latin typeface="Calibri" panose="020F0502020204030204" pitchFamily="34" charset="0"/>
                <a:cs typeface="Arial" panose="020B0604020202020204" pitchFamily="34" charset="0"/>
              </a:rPr>
              <a:t>202 47 53 GÜDAM</a:t>
            </a:r>
            <a:endParaRPr lang="tr-TR" sz="1400" i="0" u="none" strike="noStrike" baseline="0" dirty="0" smtClean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268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</TotalTime>
  <Words>346</Words>
  <Application>Microsoft Office PowerPoint</Application>
  <PresentationFormat>Ekran Gösterisi (4:3)</PresentationFormat>
  <Paragraphs>17</Paragraphs>
  <Slides>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Albertus</vt:lpstr>
      <vt:lpstr>Arial</vt:lpstr>
      <vt:lpstr>Calibri</vt:lpstr>
      <vt:lpstr>Calibri Light</vt:lpstr>
      <vt:lpstr>Office Teması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CC</cp:lastModifiedBy>
  <cp:revision>42</cp:revision>
  <dcterms:created xsi:type="dcterms:W3CDTF">2015-03-06T13:06:16Z</dcterms:created>
  <dcterms:modified xsi:type="dcterms:W3CDTF">2026-09-15T07:58:28Z</dcterms:modified>
</cp:coreProperties>
</file>